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39"/>
  </p:notesMasterIdLst>
  <p:sldIdLst>
    <p:sldId id="256" r:id="rId5"/>
    <p:sldId id="305" r:id="rId6"/>
    <p:sldId id="292" r:id="rId7"/>
    <p:sldId id="299" r:id="rId8"/>
    <p:sldId id="293" r:id="rId9"/>
    <p:sldId id="273" r:id="rId10"/>
    <p:sldId id="275" r:id="rId11"/>
    <p:sldId id="276" r:id="rId12"/>
    <p:sldId id="277" r:id="rId13"/>
    <p:sldId id="274" r:id="rId14"/>
    <p:sldId id="286" r:id="rId15"/>
    <p:sldId id="294" r:id="rId16"/>
    <p:sldId id="307" r:id="rId17"/>
    <p:sldId id="295" r:id="rId18"/>
    <p:sldId id="298" r:id="rId19"/>
    <p:sldId id="300" r:id="rId20"/>
    <p:sldId id="301" r:id="rId21"/>
    <p:sldId id="302" r:id="rId22"/>
    <p:sldId id="303" r:id="rId23"/>
    <p:sldId id="306" r:id="rId24"/>
    <p:sldId id="319" r:id="rId25"/>
    <p:sldId id="325" r:id="rId26"/>
    <p:sldId id="323" r:id="rId27"/>
    <p:sldId id="322" r:id="rId28"/>
    <p:sldId id="324" r:id="rId29"/>
    <p:sldId id="296" r:id="rId30"/>
    <p:sldId id="297" r:id="rId31"/>
    <p:sldId id="314" r:id="rId32"/>
    <p:sldId id="315" r:id="rId33"/>
    <p:sldId id="316" r:id="rId34"/>
    <p:sldId id="317" r:id="rId35"/>
    <p:sldId id="318" r:id="rId36"/>
    <p:sldId id="304" r:id="rId37"/>
    <p:sldId id="281" r:id="rId3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4"/>
    <a:srgbClr val="F16122"/>
    <a:srgbClr val="898989"/>
    <a:srgbClr val="FFFFFF"/>
    <a:srgbClr val="000000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BD1ED3-FA75-4692-A032-8B8F480B6C07}" v="15" dt="2023-05-06T01:25:25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85731" autoAdjust="0"/>
  </p:normalViewPr>
  <p:slideViewPr>
    <p:cSldViewPr snapToGrid="0">
      <p:cViewPr varScale="1">
        <p:scale>
          <a:sx n="85" d="100"/>
          <a:sy n="85" d="100"/>
        </p:scale>
        <p:origin x="82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5307509c-3a6e-47da-b024-dc6909734887" providerId="ADAL" clId="{69E15A89-996C-4CC2-8DE2-C9917E20E08D}"/>
    <pc:docChg chg="modSld">
      <pc:chgData name="Chinmay Samak" userId="5307509c-3a6e-47da-b024-dc6909734887" providerId="ADAL" clId="{69E15A89-996C-4CC2-8DE2-C9917E20E08D}" dt="2023-05-02T20:31:35.792" v="1" actId="20577"/>
      <pc:docMkLst>
        <pc:docMk/>
      </pc:docMkLst>
      <pc:sldChg chg="modSp mod">
        <pc:chgData name="Chinmay Samak" userId="5307509c-3a6e-47da-b024-dc6909734887" providerId="ADAL" clId="{69E15A89-996C-4CC2-8DE2-C9917E20E08D}" dt="2023-05-02T20:31:35.792" v="1" actId="20577"/>
        <pc:sldMkLst>
          <pc:docMk/>
          <pc:sldMk cId="286496397" sldId="256"/>
        </pc:sldMkLst>
        <pc:spChg chg="mod">
          <ac:chgData name="Chinmay Samak" userId="5307509c-3a6e-47da-b024-dc6909734887" providerId="ADAL" clId="{69E15A89-996C-4CC2-8DE2-C9917E20E08D}" dt="2023-05-02T20:31:35.792" v="1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5307509c-3a6e-47da-b024-dc6909734887" providerId="ADAL" clId="{76BD1ED3-FA75-4692-A032-8B8F480B6C07}"/>
    <pc:docChg chg="undo modSld sldOrd">
      <pc:chgData name="Chinmay Samak" userId="5307509c-3a6e-47da-b024-dc6909734887" providerId="ADAL" clId="{76BD1ED3-FA75-4692-A032-8B8F480B6C07}" dt="2023-05-06T01:26:09.206" v="40" actId="20577"/>
      <pc:docMkLst>
        <pc:docMk/>
      </pc:docMkLst>
      <pc:sldChg chg="modSp mod">
        <pc:chgData name="Chinmay Samak" userId="5307509c-3a6e-47da-b024-dc6909734887" providerId="ADAL" clId="{76BD1ED3-FA75-4692-A032-8B8F480B6C07}" dt="2023-05-04T17:26:11.723" v="6" actId="20577"/>
        <pc:sldMkLst>
          <pc:docMk/>
          <pc:sldMk cId="3416234181" sldId="275"/>
        </pc:sldMkLst>
        <pc:spChg chg="mod">
          <ac:chgData name="Chinmay Samak" userId="5307509c-3a6e-47da-b024-dc6909734887" providerId="ADAL" clId="{76BD1ED3-FA75-4692-A032-8B8F480B6C07}" dt="2023-05-04T17:26:11.723" v="6" actId="20577"/>
          <ac:spMkLst>
            <pc:docMk/>
            <pc:sldMk cId="3416234181" sldId="275"/>
            <ac:spMk id="6" creationId="{D9B1A668-D76C-837A-147A-EB0F4A593070}"/>
          </ac:spMkLst>
        </pc:spChg>
      </pc:sldChg>
      <pc:sldChg chg="modSp mod">
        <pc:chgData name="Chinmay Samak" userId="5307509c-3a6e-47da-b024-dc6909734887" providerId="ADAL" clId="{76BD1ED3-FA75-4692-A032-8B8F480B6C07}" dt="2023-05-06T01:25:10.471" v="22"/>
        <pc:sldMkLst>
          <pc:docMk/>
          <pc:sldMk cId="4115637774" sldId="306"/>
        </pc:sldMkLst>
        <pc:spChg chg="mod">
          <ac:chgData name="Chinmay Samak" userId="5307509c-3a6e-47da-b024-dc6909734887" providerId="ADAL" clId="{76BD1ED3-FA75-4692-A032-8B8F480B6C07}" dt="2023-05-06T01:25:10.471" v="22"/>
          <ac:spMkLst>
            <pc:docMk/>
            <pc:sldMk cId="4115637774" sldId="306"/>
            <ac:spMk id="3" creationId="{0161E01F-07DC-6870-244B-60DB9AB47210}"/>
          </ac:spMkLst>
        </pc:spChg>
      </pc:sldChg>
      <pc:sldChg chg="modSp mod">
        <pc:chgData name="Chinmay Samak" userId="5307509c-3a6e-47da-b024-dc6909734887" providerId="ADAL" clId="{76BD1ED3-FA75-4692-A032-8B8F480B6C07}" dt="2023-05-06T01:25:14.334" v="24"/>
        <pc:sldMkLst>
          <pc:docMk/>
          <pc:sldMk cId="2645710872" sldId="319"/>
        </pc:sldMkLst>
        <pc:spChg chg="mod">
          <ac:chgData name="Chinmay Samak" userId="5307509c-3a6e-47da-b024-dc6909734887" providerId="ADAL" clId="{76BD1ED3-FA75-4692-A032-8B8F480B6C07}" dt="2023-05-06T01:25:14.334" v="24"/>
          <ac:spMkLst>
            <pc:docMk/>
            <pc:sldMk cId="2645710872" sldId="319"/>
            <ac:spMk id="3" creationId="{0161E01F-07DC-6870-244B-60DB9AB47210}"/>
          </ac:spMkLst>
        </pc:spChg>
      </pc:sldChg>
      <pc:sldChg chg="modSp mod">
        <pc:chgData name="Chinmay Samak" userId="5307509c-3a6e-47da-b024-dc6909734887" providerId="ADAL" clId="{76BD1ED3-FA75-4692-A032-8B8F480B6C07}" dt="2023-05-06T01:26:04.149" v="38" actId="20577"/>
        <pc:sldMkLst>
          <pc:docMk/>
          <pc:sldMk cId="849098777" sldId="322"/>
        </pc:sldMkLst>
        <pc:spChg chg="mod">
          <ac:chgData name="Chinmay Samak" userId="5307509c-3a6e-47da-b024-dc6909734887" providerId="ADAL" clId="{76BD1ED3-FA75-4692-A032-8B8F480B6C07}" dt="2023-05-06T01:25:22.227" v="30"/>
          <ac:spMkLst>
            <pc:docMk/>
            <pc:sldMk cId="849098777" sldId="322"/>
            <ac:spMk id="3" creationId="{0161E01F-07DC-6870-244B-60DB9AB47210}"/>
          </ac:spMkLst>
        </pc:spChg>
        <pc:spChg chg="mod">
          <ac:chgData name="Chinmay Samak" userId="5307509c-3a6e-47da-b024-dc6909734887" providerId="ADAL" clId="{76BD1ED3-FA75-4692-A032-8B8F480B6C07}" dt="2023-05-06T01:26:04.149" v="38" actId="20577"/>
          <ac:spMkLst>
            <pc:docMk/>
            <pc:sldMk cId="849098777" sldId="322"/>
            <ac:spMk id="8" creationId="{BE97172C-7273-7C85-5AC7-CC99334E04A2}"/>
          </ac:spMkLst>
        </pc:spChg>
      </pc:sldChg>
      <pc:sldChg chg="modSp mod ord">
        <pc:chgData name="Chinmay Samak" userId="5307509c-3a6e-47da-b024-dc6909734887" providerId="ADAL" clId="{76BD1ED3-FA75-4692-A032-8B8F480B6C07}" dt="2023-05-06T01:25:54.858" v="36"/>
        <pc:sldMkLst>
          <pc:docMk/>
          <pc:sldMk cId="3254029303" sldId="323"/>
        </pc:sldMkLst>
        <pc:spChg chg="mod">
          <ac:chgData name="Chinmay Samak" userId="5307509c-3a6e-47da-b024-dc6909734887" providerId="ADAL" clId="{76BD1ED3-FA75-4692-A032-8B8F480B6C07}" dt="2023-05-06T01:25:19.774" v="28"/>
          <ac:spMkLst>
            <pc:docMk/>
            <pc:sldMk cId="3254029303" sldId="323"/>
            <ac:spMk id="3" creationId="{0161E01F-07DC-6870-244B-60DB9AB47210}"/>
          </ac:spMkLst>
        </pc:spChg>
      </pc:sldChg>
      <pc:sldChg chg="modSp mod">
        <pc:chgData name="Chinmay Samak" userId="5307509c-3a6e-47da-b024-dc6909734887" providerId="ADAL" clId="{76BD1ED3-FA75-4692-A032-8B8F480B6C07}" dt="2023-05-06T01:26:09.206" v="40" actId="20577"/>
        <pc:sldMkLst>
          <pc:docMk/>
          <pc:sldMk cId="1588959454" sldId="324"/>
        </pc:sldMkLst>
        <pc:spChg chg="mod">
          <ac:chgData name="Chinmay Samak" userId="5307509c-3a6e-47da-b024-dc6909734887" providerId="ADAL" clId="{76BD1ED3-FA75-4692-A032-8B8F480B6C07}" dt="2023-05-06T01:25:25.667" v="32"/>
          <ac:spMkLst>
            <pc:docMk/>
            <pc:sldMk cId="1588959454" sldId="324"/>
            <ac:spMk id="3" creationId="{0161E01F-07DC-6870-244B-60DB9AB47210}"/>
          </ac:spMkLst>
        </pc:spChg>
        <pc:spChg chg="mod">
          <ac:chgData name="Chinmay Samak" userId="5307509c-3a6e-47da-b024-dc6909734887" providerId="ADAL" clId="{76BD1ED3-FA75-4692-A032-8B8F480B6C07}" dt="2023-05-06T01:26:09.206" v="40" actId="20577"/>
          <ac:spMkLst>
            <pc:docMk/>
            <pc:sldMk cId="1588959454" sldId="324"/>
            <ac:spMk id="8" creationId="{BE97172C-7273-7C85-5AC7-CC99334E04A2}"/>
          </ac:spMkLst>
        </pc:spChg>
      </pc:sldChg>
      <pc:sldChg chg="modSp mod">
        <pc:chgData name="Chinmay Samak" userId="5307509c-3a6e-47da-b024-dc6909734887" providerId="ADAL" clId="{76BD1ED3-FA75-4692-A032-8B8F480B6C07}" dt="2023-05-06T01:25:16.783" v="26"/>
        <pc:sldMkLst>
          <pc:docMk/>
          <pc:sldMk cId="3909850499" sldId="325"/>
        </pc:sldMkLst>
        <pc:spChg chg="mod">
          <ac:chgData name="Chinmay Samak" userId="5307509c-3a6e-47da-b024-dc6909734887" providerId="ADAL" clId="{76BD1ED3-FA75-4692-A032-8B8F480B6C07}" dt="2023-05-06T01:25:16.783" v="26"/>
          <ac:spMkLst>
            <pc:docMk/>
            <pc:sldMk cId="3909850499" sldId="325"/>
            <ac:spMk id="3" creationId="{0161E01F-07DC-6870-244B-60DB9AB4721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8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5, 2023</a:t>
            </a:fld>
            <a:endParaRPr lang="en-US" dirty="0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4" name="Picture 2" descr="Image result for clemson paw">
            <a:extLst>
              <a:ext uri="{FF2B5EF4-FFF2-40B4-BE49-F238E27FC236}">
                <a16:creationId xmlns:a16="http://schemas.microsoft.com/office/drawing/2014/main" id="{677A416F-EBEC-CFD1-6814-E8E4378D8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B7988-AA75-9471-9D42-A7ACFD19C058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268D9F-80E0-8749-5F3F-1C2DFC32A0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5,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5,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5,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2" name="Picture 2" descr="Image result for clemson paw">
            <a:extLst>
              <a:ext uri="{FF2B5EF4-FFF2-40B4-BE49-F238E27FC236}">
                <a16:creationId xmlns:a16="http://schemas.microsoft.com/office/drawing/2014/main" id="{F8AD3E7B-E0D3-EB38-A5B0-36D511A79C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5D0C3-815F-6116-D194-578D3D1D8DEA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BE7093-2EF8-89FF-EB1E-BF2F1CEEDC6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vasants@clemso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hyperlink" Target="https://github.com/Tinker-Twins/AutoDRIVE-Nigel-Dataset" TargetMode="External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Bayesian_inference#:~:text=Bayesian%20inference%20is%20a%20method,and%20especially%20in%20mathematical%20statistics." TargetMode="External"/><Relationship Id="rId4" Type="http://schemas.openxmlformats.org/officeDocument/2006/relationships/hyperlink" Target="https://www.reddit.com/r/memes/comments/hegbw6/detroit_become_detroi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5.0542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towardsdatascience.com/what-the-hell-is-perceptron-626217814f5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125" y="1710268"/>
            <a:ext cx="9911626" cy="1646302"/>
          </a:xfrm>
        </p:spPr>
        <p:txBody>
          <a:bodyPr/>
          <a:lstStyle/>
          <a:p>
            <a:r>
              <a:rPr lang="en-US" sz="3600" dirty="0"/>
              <a:t>Data-Driven Discovery of Vehicle </a:t>
            </a:r>
            <a:r>
              <a:rPr lang="en-US" sz="3600"/>
              <a:t>Dynamics Using </a:t>
            </a:r>
            <a:r>
              <a:rPr lang="en-US" sz="3600" dirty="0"/>
              <a:t>Probabilistic Bayesian Neural Networks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588" y="4050833"/>
            <a:ext cx="10924700" cy="1096899"/>
          </a:xfrm>
        </p:spPr>
        <p:txBody>
          <a:bodyPr/>
          <a:lstStyle/>
          <a:p>
            <a:r>
              <a:rPr lang="en-IN" dirty="0"/>
              <a:t> Chinmay Samak			         Tanmay Samak		             Vasanth </a:t>
            </a:r>
            <a:r>
              <a:rPr lang="en-IN" dirty="0" err="1"/>
              <a:t>Seethapathi</a:t>
            </a:r>
            <a:endParaRPr lang="en-IN" dirty="0"/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tsamak@clemson.edu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vasants@clemson.edu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5,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Pros and Cons of Bayesian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Pros</a:t>
            </a:r>
          </a:p>
          <a:p>
            <a:pPr lvl="1"/>
            <a:r>
              <a:rPr lang="en-IN" dirty="0"/>
              <a:t>They are more robust and generalizable</a:t>
            </a:r>
          </a:p>
          <a:p>
            <a:pPr lvl="1"/>
            <a:r>
              <a:rPr lang="en-US" dirty="0"/>
              <a:t>They can quantify the uncertainty in their predictive output</a:t>
            </a:r>
            <a:endParaRPr lang="en-IN" dirty="0"/>
          </a:p>
          <a:p>
            <a:r>
              <a:rPr lang="en-IN" b="1" dirty="0"/>
              <a:t>Cons</a:t>
            </a:r>
          </a:p>
          <a:p>
            <a:pPr lvl="1"/>
            <a:r>
              <a:rPr lang="en-US" dirty="0"/>
              <a:t>They can be more complicated to train (may require knowledge of probability and statistics)</a:t>
            </a:r>
            <a:endParaRPr lang="en-IN" dirty="0"/>
          </a:p>
          <a:p>
            <a:pPr lvl="1"/>
            <a:r>
              <a:rPr lang="en-US" dirty="0"/>
              <a:t>They can be slower to converge and require more data (since the weights of the network are distributions instead of single values)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1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55669D-8234-A90E-1C8B-8AC5778E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1" y="1884155"/>
            <a:ext cx="393684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866222-E1CD-5448-D24C-3C4B4339F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66211" y="3429000"/>
            <a:ext cx="406278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CF9F48-D2A7-677F-21CC-4B8763E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66211" y="497384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2322F97-EDAD-DB25-E126-61D70758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981436" y="188415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C45BB1E-AF37-DC14-C340-2CAB4C03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981436" y="3429000"/>
            <a:ext cx="385502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CB6E546-8E67-D5B6-B3B6-1418A660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6981436" y="4973845"/>
            <a:ext cx="406278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C12101-6E77-E2DE-E968-15889B5A601C}"/>
              </a:ext>
            </a:extLst>
          </p:cNvPr>
          <p:cNvSpPr txBox="1"/>
          <p:nvPr/>
        </p:nvSpPr>
        <p:spPr>
          <a:xfrm>
            <a:off x="2204256" y="2718737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F6349-E1C4-A4F7-34D2-0E7F13197604}"/>
              </a:ext>
            </a:extLst>
          </p:cNvPr>
          <p:cNvSpPr txBox="1"/>
          <p:nvPr/>
        </p:nvSpPr>
        <p:spPr>
          <a:xfrm>
            <a:off x="1664044" y="428659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No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D998E-E055-AC38-7BAA-54CC3E5EFD11}"/>
              </a:ext>
            </a:extLst>
          </p:cNvPr>
          <p:cNvSpPr txBox="1"/>
          <p:nvPr/>
        </p:nvSpPr>
        <p:spPr>
          <a:xfrm>
            <a:off x="1331421" y="583144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Aleatoric Uncertainty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C802A-545C-F36F-1FE3-52F6C0253B14}"/>
              </a:ext>
            </a:extLst>
          </p:cNvPr>
          <p:cNvSpPr txBox="1"/>
          <p:nvPr/>
        </p:nvSpPr>
        <p:spPr>
          <a:xfrm>
            <a:off x="7673675" y="2718737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Epistemic Uncertainty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C68B-C816-A2B1-B2A9-2767E48DE27E}"/>
              </a:ext>
            </a:extLst>
          </p:cNvPr>
          <p:cNvSpPr txBox="1"/>
          <p:nvPr/>
        </p:nvSpPr>
        <p:spPr>
          <a:xfrm>
            <a:off x="7093872" y="4286598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Aleatoric + Epistemic Uncertainties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D5A4F-AB09-6EA9-307C-062E2EA74D04}"/>
              </a:ext>
            </a:extLst>
          </p:cNvPr>
          <p:cNvSpPr txBox="1"/>
          <p:nvPr/>
        </p:nvSpPr>
        <p:spPr>
          <a:xfrm>
            <a:off x="7631195" y="583144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Functional Uncertainty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D319A4-2941-38D9-3561-3AD0144E1622}"/>
              </a:ext>
            </a:extLst>
          </p:cNvPr>
          <p:cNvCxnSpPr>
            <a:cxnSpLocks/>
          </p:cNvCxnSpPr>
          <p:nvPr/>
        </p:nvCxnSpPr>
        <p:spPr>
          <a:xfrm>
            <a:off x="5681272" y="1802524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Nonlinear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34605-3FE7-E2D7-AF76-DE6D846A42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528505" y="1517084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9FF74-C14D-4CE9-98C2-C0B07C2C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30123" y="1568247"/>
            <a:ext cx="2124305" cy="128016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93CCD6D-0660-68DD-3EB5-0C829999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03" y="1568247"/>
            <a:ext cx="2124306" cy="1280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B1916-A585-25DF-804F-09AF478FC046}"/>
              </a:ext>
            </a:extLst>
          </p:cNvPr>
          <p:cNvSpPr txBox="1"/>
          <p:nvPr/>
        </p:nvSpPr>
        <p:spPr>
          <a:xfrm>
            <a:off x="956695" y="5954530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Cubic Data (1000 Samples)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F8A8B-D466-9949-D970-67ABCFE18D7F}"/>
              </a:ext>
            </a:extLst>
          </p:cNvPr>
          <p:cNvSpPr txBox="1"/>
          <p:nvPr/>
        </p:nvSpPr>
        <p:spPr>
          <a:xfrm>
            <a:off x="5056250" y="5954530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Sinusoidal Data (500 Samples)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40A93-6AC0-B79B-C878-7371277B693A}"/>
              </a:ext>
            </a:extLst>
          </p:cNvPr>
          <p:cNvSpPr txBox="1"/>
          <p:nvPr/>
        </p:nvSpPr>
        <p:spPr>
          <a:xfrm>
            <a:off x="8269617" y="5954530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Sinusoidal Data (5000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F1AAA-6918-F581-A2D3-EA1039DA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5" y="3759970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BAB39C-A6E7-177E-DEA1-B2F7536AC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123" y="3093188"/>
            <a:ext cx="2124305" cy="128016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8BABD54-DA02-4815-7F74-D58FCEC81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904" y="3071564"/>
            <a:ext cx="2124305" cy="128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70A0FD-5DA4-8C3B-2A7D-0CBF6B6CC55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30123" y="4618129"/>
            <a:ext cx="2124305" cy="128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AF7401-7677-A1E3-98BE-11668E57447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04403" y="4618129"/>
            <a:ext cx="2124305" cy="128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A2EA16-D555-ECCF-588A-9CECCD13333F}"/>
              </a:ext>
            </a:extLst>
          </p:cNvPr>
          <p:cNvSpPr txBox="1"/>
          <p:nvPr/>
        </p:nvSpPr>
        <p:spPr>
          <a:xfrm rot="16200000">
            <a:off x="4573906" y="352167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Pure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EEE9A-80B8-B635-94A8-CB942DF2C236}"/>
              </a:ext>
            </a:extLst>
          </p:cNvPr>
          <p:cNvSpPr txBox="1"/>
          <p:nvPr/>
        </p:nvSpPr>
        <p:spPr>
          <a:xfrm rot="16200000">
            <a:off x="4471314" y="500026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Hybrid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81930-1925-94F6-E4D1-837A08525832}"/>
              </a:ext>
            </a:extLst>
          </p:cNvPr>
          <p:cNvSpPr txBox="1"/>
          <p:nvPr/>
        </p:nvSpPr>
        <p:spPr>
          <a:xfrm rot="16200000">
            <a:off x="4910537" y="199673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E348A0-73A6-1B87-2D85-470140F19B99}"/>
              </a:ext>
            </a:extLst>
          </p:cNvPr>
          <p:cNvCxnSpPr>
            <a:cxnSpLocks/>
          </p:cNvCxnSpPr>
          <p:nvPr/>
        </p:nvCxnSpPr>
        <p:spPr>
          <a:xfrm>
            <a:off x="4654448" y="1643736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E692F2-E962-1EEC-8527-B46284DBA952}"/>
              </a:ext>
            </a:extLst>
          </p:cNvPr>
          <p:cNvSpPr txBox="1"/>
          <p:nvPr/>
        </p:nvSpPr>
        <p:spPr>
          <a:xfrm rot="16200000">
            <a:off x="13460" y="232711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68E73-7805-83AF-DEC4-09DF27A2E9EF}"/>
              </a:ext>
            </a:extLst>
          </p:cNvPr>
          <p:cNvSpPr txBox="1"/>
          <p:nvPr/>
        </p:nvSpPr>
        <p:spPr>
          <a:xfrm rot="16200000">
            <a:off x="-658389" y="4672584"/>
            <a:ext cx="200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86656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1D VD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F14FC1-B067-2CC0-85A3-DDDD03AF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5" y="1643148"/>
            <a:ext cx="7143750" cy="1838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2FAD66-C356-DA23-3BEB-BDB7A0AA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71" y="3429000"/>
            <a:ext cx="3447536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A3BF89-FCB0-7392-242B-1B27F00D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581" y="801294"/>
            <a:ext cx="3731243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7755B8-EBF4-3228-F850-725DDAD3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582" y="3552997"/>
            <a:ext cx="37312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2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AutoDRIVE</a:t>
            </a:r>
            <a:r>
              <a:rPr lang="en-US" dirty="0"/>
              <a:t> Simulator</a:t>
            </a:r>
          </a:p>
          <a:p>
            <a:r>
              <a:rPr lang="en-US" dirty="0"/>
              <a:t>Nigel (1:14) Vehicle</a:t>
            </a:r>
          </a:p>
          <a:p>
            <a:r>
              <a:rPr lang="en-US" dirty="0"/>
              <a:t>Dynamics + perception</a:t>
            </a:r>
          </a:p>
          <a:p>
            <a:r>
              <a:rPr lang="en-US" dirty="0"/>
              <a:t>Automated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550ABF-7F11-2FB7-84E5-63C40A69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BF571D-6D05-4DAA-7FFF-096726AF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3E996B-8446-02B9-0739-EAD94BFC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20176D7-AA89-5D82-3797-433F547B4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CAE25D1-BDAB-D796-BFE3-85451D960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23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0AF54-F773-F5AF-B028-AC43CA7B8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68913"/>
            <a:ext cx="12192000" cy="568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31F1B-C35B-B60A-7FA3-3A0452CF93E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5791727"/>
            <a:ext cx="2940412" cy="512064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30952D2-29A7-DECC-B0E4-DBF22FEEA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83" y="1838545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E4943-0D1B-F17D-CBEF-9F142E8BCB56}"/>
              </a:ext>
            </a:extLst>
          </p:cNvPr>
          <p:cNvSpPr txBox="1"/>
          <p:nvPr/>
        </p:nvSpPr>
        <p:spPr>
          <a:xfrm>
            <a:off x="3785091" y="5815413"/>
            <a:ext cx="724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47474"/>
                </a:solidFill>
              </a:rPr>
              <a:t>Dataset: </a:t>
            </a:r>
            <a:r>
              <a:rPr lang="en-US" dirty="0">
                <a:hlinkClick r:id="rId10"/>
              </a:rPr>
              <a:t>https://github.com/Tinker-Twins/AutoDRIVE-Nigel-Dataset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0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16122"/>
                </a:solidFill>
              </a:rPr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72" y="763759"/>
            <a:ext cx="829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b="1" dirty="0" err="1">
                <a:solidFill>
                  <a:srgbClr val="F16122"/>
                </a:solidFill>
              </a:rPr>
              <a:t>Skidpad</a:t>
            </a:r>
            <a:endParaRPr lang="en-US" b="1" dirty="0">
              <a:solidFill>
                <a:srgbClr val="F16122"/>
              </a:solidFill>
            </a:endParaRPr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65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b="1" dirty="0">
                <a:solidFill>
                  <a:srgbClr val="F16122"/>
                </a:solidFill>
              </a:rPr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72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b="1" dirty="0">
                <a:solidFill>
                  <a:srgbClr val="F16122"/>
                </a:solidFill>
              </a:rPr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9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b="1" dirty="0">
                <a:solidFill>
                  <a:srgbClr val="F16122"/>
                </a:solidFill>
              </a:rPr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6727"/>
            <a:ext cx="8293100" cy="54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7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78B2-976A-ED4D-9D60-9452F103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762B-DFC8-9152-992D-A274C6E01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Collection and Preprocessing: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Vasanth</a:t>
            </a:r>
          </a:p>
          <a:p>
            <a:r>
              <a:rPr lang="en-US" b="1" dirty="0"/>
              <a:t>Problem Formulation:</a:t>
            </a:r>
          </a:p>
          <a:p>
            <a:pPr lvl="1"/>
            <a:r>
              <a:rPr lang="en-US" dirty="0"/>
              <a:t>Chinmay</a:t>
            </a:r>
          </a:p>
          <a:p>
            <a:pPr lvl="1"/>
            <a:r>
              <a:rPr lang="en-US" dirty="0"/>
              <a:t>Tanmay</a:t>
            </a:r>
          </a:p>
          <a:p>
            <a:r>
              <a:rPr lang="en-US" b="1" dirty="0"/>
              <a:t>Implementation: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Chinmay</a:t>
            </a:r>
          </a:p>
          <a:p>
            <a:r>
              <a:rPr lang="en-US" b="1" dirty="0"/>
              <a:t>Hyperparameter Tuning and Pipeline Optimization:</a:t>
            </a:r>
          </a:p>
          <a:p>
            <a:pPr lvl="1"/>
            <a:r>
              <a:rPr lang="en-US" dirty="0"/>
              <a:t>Everyone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16989-E37E-A819-01CF-2B3FEA04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D0975-BCC3-6AFD-953C-623EBDD4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4DE8F-72CA-8D27-7610-EC24A63FD175}"/>
              </a:ext>
            </a:extLst>
          </p:cNvPr>
          <p:cNvSpPr txBox="1"/>
          <p:nvPr/>
        </p:nvSpPr>
        <p:spPr>
          <a:xfrm>
            <a:off x="4265150" y="5966848"/>
            <a:ext cx="792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Responsibility does not indicate contribution. We have no conflicts of interest to declare.</a:t>
            </a:r>
          </a:p>
        </p:txBody>
      </p:sp>
    </p:spTree>
    <p:extLst>
      <p:ext uri="{BB962C8B-B14F-4D97-AF65-F5344CB8AC3E}">
        <p14:creationId xmlns:p14="http://schemas.microsoft.com/office/powerpoint/2010/main" val="279339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3d2v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454D04-CAE9-FF46-2311-4AA803CC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846" y="763759"/>
            <a:ext cx="331216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63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3d2v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1" y="1580320"/>
            <a:ext cx="6400800" cy="2340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378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747474"/>
                </a:solidFill>
              </a:rPr>
              <a:t>Skidpad</a:t>
            </a:r>
            <a:r>
              <a:rPr lang="en-US" sz="1600" dirty="0">
                <a:solidFill>
                  <a:srgbClr val="747474"/>
                </a:solidFill>
              </a:rPr>
              <a:t> {5, 1e-3, 3d, </a:t>
            </a:r>
            <a:r>
              <a:rPr lang="en-US" sz="1600" dirty="0" err="1">
                <a:solidFill>
                  <a:srgbClr val="747474"/>
                </a:solidFill>
              </a:rPr>
              <a:t>relu</a:t>
            </a:r>
            <a:r>
              <a:rPr lang="en-US" sz="1600" dirty="0">
                <a:solidFill>
                  <a:srgbClr val="747474"/>
                </a:solidFill>
              </a:rPr>
              <a:t>, Adam, MSE}</a:t>
            </a:r>
          </a:p>
        </p:txBody>
      </p:sp>
    </p:spTree>
    <p:extLst>
      <p:ext uri="{BB962C8B-B14F-4D97-AF65-F5344CB8AC3E}">
        <p14:creationId xmlns:p14="http://schemas.microsoft.com/office/powerpoint/2010/main" val="2645710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3d2v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9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747474"/>
                </a:solidFill>
              </a:rPr>
              <a:t>Skidpad</a:t>
            </a:r>
            <a:r>
              <a:rPr lang="en-US" sz="1600" dirty="0">
                <a:solidFill>
                  <a:srgbClr val="747474"/>
                </a:solidFill>
              </a:rPr>
              <a:t> {10, 1e-3, 3v, sigmoid, Adam, NLL, MVG, </a:t>
            </a:r>
            <a:r>
              <a:rPr lang="en-US" sz="1600" dirty="0" err="1">
                <a:solidFill>
                  <a:srgbClr val="747474"/>
                </a:solidFill>
              </a:rPr>
              <a:t>approx</a:t>
            </a:r>
            <a:r>
              <a:rPr lang="en-US" sz="1600" dirty="0">
                <a:solidFill>
                  <a:srgbClr val="747474"/>
                </a:solidFill>
              </a:rPr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909850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3d2v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931" y="1576841"/>
            <a:ext cx="6400800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78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747474"/>
                </a:solidFill>
              </a:rPr>
              <a:t>Skidpad</a:t>
            </a:r>
            <a:r>
              <a:rPr lang="en-US" sz="1600" dirty="0">
                <a:solidFill>
                  <a:srgbClr val="747474"/>
                </a:solidFill>
              </a:rPr>
              <a:t> {25, 5e-3, 2v, tanh, </a:t>
            </a:r>
            <a:r>
              <a:rPr lang="en-US" sz="1600" dirty="0" err="1">
                <a:solidFill>
                  <a:srgbClr val="747474"/>
                </a:solidFill>
              </a:rPr>
              <a:t>RMSProp</a:t>
            </a:r>
            <a:r>
              <a:rPr lang="en-US" sz="1600" dirty="0">
                <a:solidFill>
                  <a:srgbClr val="747474"/>
                </a:solidFill>
              </a:rPr>
              <a:t>, NLL, MVG, </a:t>
            </a:r>
            <a:r>
              <a:rPr lang="en-US" sz="1600" dirty="0" err="1">
                <a:solidFill>
                  <a:srgbClr val="747474"/>
                </a:solidFill>
              </a:rPr>
              <a:t>approx</a:t>
            </a:r>
            <a:r>
              <a:rPr lang="en-US" sz="1600" dirty="0">
                <a:solidFill>
                  <a:srgbClr val="747474"/>
                </a:solidFill>
              </a:rPr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25402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3d2v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2" y="3924012"/>
            <a:ext cx="6492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Fishhook</a:t>
            </a:r>
            <a:r>
              <a:rPr lang="en-US" sz="1600" dirty="0">
                <a:solidFill>
                  <a:srgbClr val="747474"/>
                </a:solidFill>
              </a:rPr>
              <a:t> {25, 1e-3, 3d2v, sigmoid, </a:t>
            </a:r>
            <a:r>
              <a:rPr lang="en-US" sz="1600" dirty="0" err="1">
                <a:solidFill>
                  <a:srgbClr val="747474"/>
                </a:solidFill>
              </a:rPr>
              <a:t>RMSProp</a:t>
            </a:r>
            <a:r>
              <a:rPr lang="en-US" sz="1600" dirty="0">
                <a:solidFill>
                  <a:srgbClr val="747474"/>
                </a:solidFill>
              </a:rPr>
              <a:t>, MAE, MVG, </a:t>
            </a:r>
            <a:r>
              <a:rPr lang="en-US" sz="1600" dirty="0" err="1">
                <a:solidFill>
                  <a:srgbClr val="747474"/>
                </a:solidFill>
              </a:rPr>
              <a:t>approx</a:t>
            </a:r>
            <a:r>
              <a:rPr lang="en-US" sz="1600" dirty="0">
                <a:solidFill>
                  <a:srgbClr val="747474"/>
                </a:solidFill>
              </a:rPr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84909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3d2v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613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Fishhook</a:t>
            </a:r>
            <a:r>
              <a:rPr lang="en-US" sz="1600" dirty="0">
                <a:solidFill>
                  <a:srgbClr val="747474"/>
                </a:solidFill>
              </a:rPr>
              <a:t> {25, 1e-3, 3d2v, sigmoid, Adam, MAE, MVG, exact KLD}</a:t>
            </a:r>
          </a:p>
        </p:txBody>
      </p:sp>
    </p:spTree>
    <p:extLst>
      <p:ext uri="{BB962C8B-B14F-4D97-AF65-F5344CB8AC3E}">
        <p14:creationId xmlns:p14="http://schemas.microsoft.com/office/powerpoint/2010/main" val="1588959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5E4-4950-E325-4B9C-D1148555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C206-E7DE-BF75-ABAE-1E3F67C9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85AC8-B706-3B7E-DDB1-0B0B6A71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9595C-37B7-B07C-BDA9-F1CC9A5A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571625"/>
            <a:ext cx="2394757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F2B32-D524-59B2-0EAC-106D4119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83" y="1571625"/>
            <a:ext cx="24003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2D6F11-853A-CD29-8A70-FFE2193A0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931" y="1571625"/>
            <a:ext cx="24003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960E8-C1F5-B480-7437-4954C6521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9" y="4029641"/>
            <a:ext cx="24003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92C73-6AE8-300A-19DD-4790D9466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83" y="4029641"/>
            <a:ext cx="24003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7FAF1-79A6-2AD9-8EA3-1F188C13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387" y="4029641"/>
            <a:ext cx="24384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23F96E-D16E-B8CB-E20C-E188A289446F}"/>
              </a:ext>
            </a:extLst>
          </p:cNvPr>
          <p:cNvSpPr txBox="1"/>
          <p:nvPr/>
        </p:nvSpPr>
        <p:spPr>
          <a:xfrm>
            <a:off x="795666" y="34280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Straight Maneuver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7E6BA-722D-092A-FFCF-499E7A9E4508}"/>
              </a:ext>
            </a:extLst>
          </p:cNvPr>
          <p:cNvSpPr txBox="1"/>
          <p:nvPr/>
        </p:nvSpPr>
        <p:spPr>
          <a:xfrm>
            <a:off x="863360" y="585844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Slalom Maneuver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082A3-D7BF-4FB1-5E88-383975F82284}"/>
              </a:ext>
            </a:extLst>
          </p:cNvPr>
          <p:cNvSpPr txBox="1"/>
          <p:nvPr/>
        </p:nvSpPr>
        <p:spPr>
          <a:xfrm>
            <a:off x="5087454" y="340042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47474"/>
                </a:solidFill>
              </a:rPr>
              <a:t>Skidpad</a:t>
            </a:r>
            <a:r>
              <a:rPr lang="en-US" dirty="0">
                <a:solidFill>
                  <a:srgbClr val="747474"/>
                </a:solidFill>
              </a:rPr>
              <a:t> Maneuver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2D014-9F7A-5FBC-6E82-A37CE9F5AC02}"/>
              </a:ext>
            </a:extLst>
          </p:cNvPr>
          <p:cNvSpPr txBox="1"/>
          <p:nvPr/>
        </p:nvSpPr>
        <p:spPr>
          <a:xfrm>
            <a:off x="9326710" y="340042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Fishhook Maneuver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D0CB0-ABBA-DA4E-C29C-11F3A82ABA9A}"/>
              </a:ext>
            </a:extLst>
          </p:cNvPr>
          <p:cNvSpPr txBox="1"/>
          <p:nvPr/>
        </p:nvSpPr>
        <p:spPr>
          <a:xfrm>
            <a:off x="5226114" y="585844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Eight Maneuver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B29E2-8562-0504-11CB-9AD65E557ED0}"/>
              </a:ext>
            </a:extLst>
          </p:cNvPr>
          <p:cNvSpPr txBox="1"/>
          <p:nvPr/>
        </p:nvSpPr>
        <p:spPr>
          <a:xfrm>
            <a:off x="9607116" y="585844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474"/>
                </a:solidFill>
              </a:rPr>
              <a:t>All Maneuvers</a:t>
            </a:r>
          </a:p>
        </p:txBody>
      </p:sp>
    </p:spTree>
    <p:extLst>
      <p:ext uri="{BB962C8B-B14F-4D97-AF65-F5344CB8AC3E}">
        <p14:creationId xmlns:p14="http://schemas.microsoft.com/office/powerpoint/2010/main" val="192215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Straight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736517"/>
            <a:ext cx="640080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23" y="1481684"/>
            <a:ext cx="349168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023" y="3179620"/>
            <a:ext cx="3646539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023" y="4551220"/>
            <a:ext cx="3646539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D83D7B-45B9-EB93-0C3F-659FE309FC99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405267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</a:t>
            </a:r>
            <a:r>
              <a:rPr lang="en-US" dirty="0" err="1"/>
              <a:t>Skidpad</a:t>
            </a:r>
            <a:r>
              <a:rPr lang="en-US" dirty="0"/>
              <a:t>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4559" y="1736517"/>
            <a:ext cx="639004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D0FC4A-86C3-7ECF-03B4-EF572CA2D17C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329343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Fishhook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295" y="1736517"/>
            <a:ext cx="6368568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680060-AA71-4E9D-0A96-9A323882ED61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71048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Motivation:</a:t>
            </a:r>
          </a:p>
          <a:p>
            <a:pPr lvl="1"/>
            <a:r>
              <a:rPr lang="en-IN" dirty="0"/>
              <a:t>Real-time multi-step dynamic simulation of complex multi-body models</a:t>
            </a:r>
          </a:p>
          <a:p>
            <a:pPr lvl="1"/>
            <a:r>
              <a:rPr lang="en-IN" dirty="0"/>
              <a:t>Deep learning – learn implicit dynamics and generalize across multiple operating conditions</a:t>
            </a:r>
          </a:p>
          <a:p>
            <a:pPr lvl="1"/>
            <a:r>
              <a:rPr lang="en-IN" dirty="0"/>
              <a:t>Bayesian inference – quantify uncertainty in model predictions for </a:t>
            </a:r>
            <a:r>
              <a:rPr lang="en-IN" dirty="0" err="1"/>
              <a:t>explainability</a:t>
            </a:r>
            <a:r>
              <a:rPr lang="en-IN" dirty="0"/>
              <a:t> &amp; reliability</a:t>
            </a:r>
          </a:p>
          <a:p>
            <a:r>
              <a:rPr lang="en-IN" b="1" dirty="0"/>
              <a:t>Objectives:</a:t>
            </a:r>
          </a:p>
          <a:p>
            <a:pPr lvl="1"/>
            <a:r>
              <a:rPr lang="en-IN" dirty="0"/>
              <a:t>Forward simulation for state propagation</a:t>
            </a:r>
          </a:p>
          <a:p>
            <a:pPr lvl="1"/>
            <a:r>
              <a:rPr lang="en-IN" dirty="0"/>
              <a:t>Replace hardware sensor by software model</a:t>
            </a:r>
          </a:p>
          <a:p>
            <a:pPr lvl="1"/>
            <a:r>
              <a:rPr lang="en-IN" dirty="0"/>
              <a:t>State-estimation in coverage denied areas or in sensor malfunction conditions</a:t>
            </a:r>
          </a:p>
          <a:p>
            <a:pPr lvl="1"/>
            <a:r>
              <a:rPr lang="en-IN" dirty="0"/>
              <a:t>Redundant variable measurement for more robust state-estimation</a:t>
            </a:r>
          </a:p>
          <a:p>
            <a:pPr lvl="1"/>
            <a:r>
              <a:rPr lang="en-IN" dirty="0"/>
              <a:t>Predicting anomalies in sensor measurements and fault-tolerant control</a:t>
            </a:r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17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Slalom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179" y="1754188"/>
            <a:ext cx="6400800" cy="4216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86B6EE-B902-A4B0-D6D5-27B607BA1D2A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891080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Eight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8178" y="1736517"/>
            <a:ext cx="6342801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33E0A-6105-03E0-B798-E6E31400AE2F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1534512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Generalization Across All Maneuvers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412" y="1736517"/>
            <a:ext cx="6394334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C769A2-CF35-57A7-16B1-5EDBBB59C2F4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srgbClr val="747474"/>
                </a:solidFill>
              </a:rPr>
              <a:t>Note</a:t>
            </a:r>
            <a:r>
              <a:rPr lang="en-US" sz="1400" b="1" i="1" dirty="0">
                <a:solidFill>
                  <a:srgbClr val="747474"/>
                </a:solidFill>
              </a:rPr>
              <a:t>: </a:t>
            </a:r>
            <a:r>
              <a:rPr lang="en-US" sz="1400" i="1" dirty="0">
                <a:solidFill>
                  <a:srgbClr val="747474"/>
                </a:solidFill>
              </a:rPr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2695306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0E19-29FC-0BFB-0696-A419DAF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Formulate and implement probabilistic Bayesian LSTM (delayed embedding)</a:t>
            </a:r>
          </a:p>
          <a:p>
            <a:r>
              <a:rPr lang="en-US" dirty="0"/>
              <a:t>Try different input representation technique (e.g. timeseries snapshot of state information)</a:t>
            </a:r>
          </a:p>
          <a:p>
            <a:r>
              <a:rPr lang="en-US" dirty="0"/>
              <a:t>Utilize other state (and perception) information from dataset</a:t>
            </a:r>
          </a:p>
          <a:p>
            <a:r>
              <a:rPr lang="en-US" dirty="0"/>
              <a:t>Transfer learning for expanding model’s ODD to different operating points</a:t>
            </a:r>
          </a:p>
          <a:p>
            <a:r>
              <a:rPr lang="en-US" dirty="0"/>
              <a:t>Ensemble models for different operating points</a:t>
            </a:r>
          </a:p>
          <a:p>
            <a:r>
              <a:rPr lang="en-US" dirty="0"/>
              <a:t>Simulation + real-world vehicle data (across scales)</a:t>
            </a:r>
          </a:p>
          <a:p>
            <a:r>
              <a:rPr lang="en-US" dirty="0"/>
              <a:t>Active sampling to collect (sample) new data points smartly based on 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9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8852099" cy="63817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D4606B-0C6C-E677-750D-0D9390E6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8" y="3748087"/>
            <a:ext cx="4325070" cy="414818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Open to questions and suggestions…</a:t>
            </a:r>
          </a:p>
        </p:txBody>
      </p:sp>
    </p:spTree>
    <p:extLst>
      <p:ext uri="{BB962C8B-B14F-4D97-AF65-F5344CB8AC3E}">
        <p14:creationId xmlns:p14="http://schemas.microsoft.com/office/powerpoint/2010/main" val="231247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Why Probabilistic Models:</a:t>
            </a:r>
          </a:p>
          <a:p>
            <a:pPr lvl="1"/>
            <a:r>
              <a:rPr lang="en-IN" dirty="0"/>
              <a:t>Overconfident point-estimate models</a:t>
            </a:r>
          </a:p>
          <a:p>
            <a:pPr lvl="1"/>
            <a:r>
              <a:rPr lang="en-IN" dirty="0"/>
              <a:t>Interpretability and </a:t>
            </a:r>
            <a:r>
              <a:rPr lang="en-IN" dirty="0" err="1"/>
              <a:t>explainability</a:t>
            </a:r>
            <a:endParaRPr lang="en-IN" dirty="0"/>
          </a:p>
          <a:p>
            <a:r>
              <a:rPr lang="en-IN" b="1" dirty="0"/>
              <a:t>Probability and Bayesian Inference:</a:t>
            </a:r>
          </a:p>
          <a:p>
            <a:pPr lvl="1"/>
            <a:r>
              <a:rPr lang="en-IN" dirty="0"/>
              <a:t>Probability distributions and sampling</a:t>
            </a:r>
          </a:p>
          <a:p>
            <a:pPr lvl="1"/>
            <a:r>
              <a:rPr lang="en-IN" dirty="0"/>
              <a:t>Start with a prior belief</a:t>
            </a:r>
          </a:p>
          <a:p>
            <a:pPr lvl="1"/>
            <a:r>
              <a:rPr lang="en-IN" dirty="0"/>
              <a:t>Provide/sample new data</a:t>
            </a:r>
          </a:p>
          <a:p>
            <a:pPr lvl="1"/>
            <a:r>
              <a:rPr lang="en-IN" dirty="0"/>
              <a:t>Update (variational) posterior belief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Detroit become Detroit : r/memes">
            <a:extLst>
              <a:ext uri="{FF2B5EF4-FFF2-40B4-BE49-F238E27FC236}">
                <a16:creationId xmlns:a16="http://schemas.microsoft.com/office/drawing/2014/main" id="{6DC5D4EF-3C53-2BE6-694A-44B4CF81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7"/>
          <a:stretch/>
        </p:blipFill>
        <p:spPr bwMode="auto">
          <a:xfrm>
            <a:off x="5807197" y="1430147"/>
            <a:ext cx="3657600" cy="24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8C101FDF-131A-F894-A4FC-19C6EB77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97" y="4069216"/>
            <a:ext cx="3657600" cy="21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6C91F-F656-7F89-B9CC-F569F642ADC3}"/>
              </a:ext>
            </a:extLst>
          </p:cNvPr>
          <p:cNvSpPr txBox="1"/>
          <p:nvPr/>
        </p:nvSpPr>
        <p:spPr>
          <a:xfrm>
            <a:off x="9464797" y="3588921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Reddit</a:t>
            </a:r>
            <a:endParaRPr lang="en-US" sz="1600" dirty="0">
              <a:solidFill>
                <a:srgbClr val="74747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57671-3DC0-7E62-3A42-A6EE0B1B7615}"/>
              </a:ext>
            </a:extLst>
          </p:cNvPr>
          <p:cNvSpPr txBox="1"/>
          <p:nvPr/>
        </p:nvSpPr>
        <p:spPr>
          <a:xfrm>
            <a:off x="9464797" y="5710303"/>
            <a:ext cx="18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5"/>
              </a:rPr>
              <a:t>Wikipedia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10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Uncertainty 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Aleatoric Uncertainty</a:t>
            </a:r>
          </a:p>
          <a:p>
            <a:pPr lvl="1"/>
            <a:r>
              <a:rPr lang="en-IN" dirty="0"/>
              <a:t>Homoscedastic</a:t>
            </a:r>
          </a:p>
          <a:p>
            <a:pPr lvl="1"/>
            <a:r>
              <a:rPr lang="en-IN" dirty="0"/>
              <a:t>Heteroscedastic</a:t>
            </a:r>
          </a:p>
          <a:p>
            <a:r>
              <a:rPr lang="en-IN" b="1" dirty="0"/>
              <a:t>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DC7F6-5CC6-D789-0D65-3B837620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22" y="3783970"/>
            <a:ext cx="5506357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5E882-CE42-DAFF-3F7F-650CCEEE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2922" y="3801701"/>
            <a:ext cx="5373077" cy="22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Probabilistic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Standard (Point-Estimate) Neural Networks:</a:t>
                </a:r>
              </a:p>
              <a:p>
                <a:pPr lvl="1"/>
                <a:r>
                  <a:rPr lang="en-IN" dirty="0"/>
                  <a:t>Given input, predict output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Probabilistic Neural Networks:</a:t>
                </a:r>
              </a:p>
              <a:p>
                <a:pPr lvl="1"/>
                <a:r>
                  <a:rPr lang="en-IN" dirty="0"/>
                  <a:t>Given input, predict likelihood of output</a:t>
                </a:r>
              </a:p>
              <a:p>
                <a:pPr lvl="1"/>
                <a:r>
                  <a:rPr lang="en-IN" dirty="0"/>
                  <a:t>Learn PDF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Bayesian Neural Networks:</a:t>
                </a:r>
              </a:p>
              <a:p>
                <a:pPr lvl="1"/>
                <a:r>
                  <a:rPr lang="en-IN" dirty="0"/>
                  <a:t>Given input, predict output with certainty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IN" b="1" dirty="0"/>
                  <a:t>Probabilistic Bayesian Neural Networks:</a:t>
                </a:r>
              </a:p>
              <a:p>
                <a:pPr lvl="1"/>
                <a:r>
                  <a:rPr lang="en-IN" dirty="0"/>
                  <a:t>PNN + BNN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0992A-07F9-5110-ADBF-8FD1063E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49" y="2302601"/>
            <a:ext cx="5877871" cy="2524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40367-FEEC-8C58-8226-53B0EE5E8A59}"/>
              </a:ext>
            </a:extLst>
          </p:cNvPr>
          <p:cNvSpPr txBox="1"/>
          <p:nvPr/>
        </p:nvSpPr>
        <p:spPr>
          <a:xfrm>
            <a:off x="6423285" y="1967147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Standard DNN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4883-B3F9-0D66-00ED-D02E0CC2D70A}"/>
              </a:ext>
            </a:extLst>
          </p:cNvPr>
          <p:cNvSpPr txBox="1"/>
          <p:nvPr/>
        </p:nvSpPr>
        <p:spPr>
          <a:xfrm>
            <a:off x="9372834" y="1967147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Bayesian DNN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9268602" y="4824116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Charles, et al.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2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IN" b="1" dirty="0"/>
                  <a:t>Notation:</a:t>
                </a:r>
              </a:p>
              <a:p>
                <a:pPr marL="457200" lvl="1" indent="0">
                  <a:buNone/>
                </a:pPr>
                <a:r>
                  <a:rPr lang="en-IN" dirty="0"/>
                  <a:t>Input: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		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IN" dirty="0"/>
                  <a:t>		Weights: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dirty="0"/>
                  <a:t>	Bias: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dirty="0"/>
                  <a:t>Data: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IN" dirty="0"/>
                  <a:t>			DNN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Activation Function: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IN" dirty="0"/>
                  <a:t>		Loss Function: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endParaRPr lang="en-IN" dirty="0"/>
              </a:p>
              <a:p>
                <a:r>
                  <a:rPr lang="en-IN" b="1" dirty="0"/>
                  <a:t>Forward-Propagation:</a:t>
                </a:r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b="1" dirty="0"/>
                  <a:t>	</a:t>
                </a:r>
                <a:r>
                  <a:rPr lang="en-IN" b="1" dirty="0">
                    <a:solidFill>
                      <a:srgbClr val="F16122"/>
                    </a:solidFill>
                  </a:rPr>
                  <a:t>Neural Network	Bayesian Neural Network</a:t>
                </a:r>
              </a:p>
              <a:p>
                <a:pPr marL="457200" lvl="1" indent="0">
                  <a:buNone/>
                </a:pPr>
                <a:r>
                  <a:rPr lang="en-IN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3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4030875" y="5379402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Sharma, TDS</a:t>
            </a:r>
            <a:endParaRPr lang="en-US" sz="1600" dirty="0">
              <a:solidFill>
                <a:srgbClr val="747474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2C3BC13-8A96-0A85-F803-A46D6834A2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524760"/>
            <a:ext cx="5400675" cy="28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4F9A0E-8123-3564-5170-A06BBA55EF23}"/>
              </a:ext>
            </a:extLst>
          </p:cNvPr>
          <p:cNvCxnSpPr/>
          <p:nvPr/>
        </p:nvCxnSpPr>
        <p:spPr>
          <a:xfrm>
            <a:off x="8799226" y="4886794"/>
            <a:ext cx="0" cy="1109272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3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solidFill>
                      <a:srgbClr val="F16122"/>
                    </a:solidFill>
                  </a:rPr>
                  <a:t>			Neural Network							Bayesian Neural Network</a:t>
                </a:r>
              </a:p>
              <a:p>
                <a:r>
                  <a:rPr lang="en-US" b="1" dirty="0"/>
                  <a:t>Training: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⁡[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16122"/>
                  </a:solidFill>
                </a:endParaRPr>
              </a:p>
              <a:p>
                <a:r>
                  <a:rPr lang="en-US" b="1" dirty="0"/>
                  <a:t>Prediction: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					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/>
                  <a:t>				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dirty="0"/>
                  <a:t> 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 b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A8CAD5-CE9C-0314-B3AA-F922116BD159}"/>
              </a:ext>
            </a:extLst>
          </p:cNvPr>
          <p:cNvCxnSpPr>
            <a:cxnSpLocks/>
          </p:cNvCxnSpPr>
          <p:nvPr/>
        </p:nvCxnSpPr>
        <p:spPr>
          <a:xfrm>
            <a:off x="5186597" y="1809750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b="1" dirty="0"/>
                  <a:t>Back-Propagation:</a:t>
                </a:r>
              </a:p>
              <a:p>
                <a:pPr lvl="1"/>
                <a:r>
                  <a:rPr lang="en-US" b="1" dirty="0"/>
                  <a:t>Intractability: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must calculate derivatives of the parameters being learnt, i.e., derivatives of distributions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lvl="1"/>
                <a:r>
                  <a:rPr lang="en-US" b="1" dirty="0"/>
                  <a:t>Solution: </a:t>
                </a:r>
                <a:r>
                  <a:rPr lang="en-US" dirty="0"/>
                  <a:t>local re-parameterization trick -- “moves” the parameters to be learnt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case of a Gaussian distribution), out of the distribution function for any 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sz="1600" dirty="0"/>
                  <a:t>w.k.t.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compute derivatives</a:t>
                </a:r>
                <a:endParaRPr lang="en-US" dirty="0"/>
              </a:p>
              <a:p>
                <a:r>
                  <a:rPr lang="en-US" b="1" dirty="0"/>
                  <a:t>Parameter Updates: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i="1" dirty="0">
                  <a:solidFill>
                    <a:srgbClr val="89898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756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VIPR-GS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6cec24-4aea-4a1f-92a3-a6581cd4d1b2">
      <Terms xmlns="http://schemas.microsoft.com/office/infopath/2007/PartnerControls"/>
    </lcf76f155ced4ddcb4097134ff3c332f>
    <TaxCatchAll xmlns="b633baad-fb97-4f73-b354-8d610af00e6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2E4C604C241445B3A2F7FF9BBE4812" ma:contentTypeVersion="10" ma:contentTypeDescription="Create a new document." ma:contentTypeScope="" ma:versionID="8860fb44b7cfd676f1827948fc27cdc9">
  <xsd:schema xmlns:xsd="http://www.w3.org/2001/XMLSchema" xmlns:xs="http://www.w3.org/2001/XMLSchema" xmlns:p="http://schemas.microsoft.com/office/2006/metadata/properties" xmlns:ns2="466cec24-4aea-4a1f-92a3-a6581cd4d1b2" xmlns:ns3="b633baad-fb97-4f73-b354-8d610af00e6c" targetNamespace="http://schemas.microsoft.com/office/2006/metadata/properties" ma:root="true" ma:fieldsID="e3c8780e4155caaa16ba524e8a28cf11" ns2:_="" ns3:_="">
    <xsd:import namespace="466cec24-4aea-4a1f-92a3-a6581cd4d1b2"/>
    <xsd:import namespace="b633baad-fb97-4f73-b354-8d610af00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cec24-4aea-4a1f-92a3-a6581cd4d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3baad-fb97-4f73-b354-8d610af00e6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b5b70be-ce43-4822-a2da-92154db084b1}" ma:internalName="TaxCatchAll" ma:showField="CatchAllData" ma:web="b633baad-fb97-4f73-b354-8d610af00e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www.w3.org/XML/1998/namespace"/>
    <ds:schemaRef ds:uri="466cec24-4aea-4a1f-92a3-a6581cd4d1b2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633baad-fb97-4f73-b354-8d610af00e6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7F3153-8B34-434F-956F-A87D7C02F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cec24-4aea-4a1f-92a3-a6581cd4d1b2"/>
    <ds:schemaRef ds:uri="b633baad-fb97-4f73-b354-8d610af00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1868</Words>
  <Application>Microsoft Office PowerPoint</Application>
  <PresentationFormat>Widescreen</PresentationFormat>
  <Paragraphs>325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Trebuchet MS</vt:lpstr>
      <vt:lpstr>Wingdings 2</vt:lpstr>
      <vt:lpstr>Wingdings 3</vt:lpstr>
      <vt:lpstr>ARMLab CU-ICAR</vt:lpstr>
      <vt:lpstr>Data-Driven Discovery of Vehicle Dynamics Using Probabilistic Bayesian Neural Networks</vt:lpstr>
      <vt:lpstr>Responsibility Assignment</vt:lpstr>
      <vt:lpstr>Motivation &amp; Objective</vt:lpstr>
      <vt:lpstr>Introduction</vt:lpstr>
      <vt:lpstr>Uncertainty Quantification</vt:lpstr>
      <vt:lpstr>What is Probabilistic Deep Learning?</vt:lpstr>
      <vt:lpstr>Mechanics of Bayesian Deep Learning</vt:lpstr>
      <vt:lpstr>Mechanics of Bayesian Deep Learning</vt:lpstr>
      <vt:lpstr>Mechanics of Bayesian Deep Learning</vt:lpstr>
      <vt:lpstr>Pros and Cons of Bayesian Deep Learning</vt:lpstr>
      <vt:lpstr>Preliminary Linear Regression Experiments</vt:lpstr>
      <vt:lpstr>Preliminary Nonlinear Regression Experiments</vt:lpstr>
      <vt:lpstr>Preliminary 1D VD Experiments</vt:lpstr>
      <vt:lpstr>Data Collection</vt:lpstr>
      <vt:lpstr>Data Collection</vt:lpstr>
      <vt:lpstr>Data Collection</vt:lpstr>
      <vt:lpstr>Data Collection</vt:lpstr>
      <vt:lpstr>Data Collection</vt:lpstr>
      <vt:lpstr>Data Collection</vt:lpstr>
      <vt:lpstr>Hyperparameter Tuning</vt:lpstr>
      <vt:lpstr>Hyperparameter Tuning</vt:lpstr>
      <vt:lpstr>Hyperparameter Tuning</vt:lpstr>
      <vt:lpstr>Hyperparameter Tuning</vt:lpstr>
      <vt:lpstr>Hyperparameter Tuning</vt:lpstr>
      <vt:lpstr>Hyperparameter Tuning</vt:lpstr>
      <vt:lpstr>Model Training</vt:lpstr>
      <vt:lpstr>Model Inference – Straight Maneuver</vt:lpstr>
      <vt:lpstr>Model Inference – Skidpad Maneuver</vt:lpstr>
      <vt:lpstr>Model Inference – Fishhook Maneuver</vt:lpstr>
      <vt:lpstr>Model Inference – Slalom Maneuver</vt:lpstr>
      <vt:lpstr>Model Inference – Eight Maneuver</vt:lpstr>
      <vt:lpstr>Model Inference – Generalization Across All Maneuvers</vt:lpstr>
      <vt:lpstr>Future Plans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 Chinmay Samak</dc:creator>
  <cp:lastModifiedBy>Chinmay Samak</cp:lastModifiedBy>
  <cp:revision>233</cp:revision>
  <dcterms:created xsi:type="dcterms:W3CDTF">2020-04-29T07:35:04Z</dcterms:created>
  <dcterms:modified xsi:type="dcterms:W3CDTF">2023-05-06T01:26:15Z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0x010100EC2E4C604C241445B3A2F7FF9BBE4812</vt:lpwstr>
  </property>
  <property fmtid="{D5CDD505-2E9C-101B-9397-08002B2CF9AE}" pid="3" name="MediaServiceImageTags">
    <vt:lpwstr/>
  </property>
  <property fmtid="{D5CDD505-2E9C-101B-9397-08002B2CF9AE}" pid="4" name="Order">
    <vt:r8>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